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85" r:id="rId4"/>
    <p:sldId id="263" r:id="rId5"/>
    <p:sldId id="258" r:id="rId6"/>
    <p:sldId id="296" r:id="rId7"/>
    <p:sldId id="260" r:id="rId8"/>
    <p:sldId id="261" r:id="rId9"/>
    <p:sldId id="262" r:id="rId10"/>
    <p:sldId id="259" r:id="rId11"/>
    <p:sldId id="264" r:id="rId12"/>
    <p:sldId id="265" r:id="rId13"/>
    <p:sldId id="270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66" r:id="rId22"/>
    <p:sldId id="277" r:id="rId23"/>
    <p:sldId id="278" r:id="rId24"/>
    <p:sldId id="280" r:id="rId25"/>
    <p:sldId id="297" r:id="rId26"/>
    <p:sldId id="281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298" r:id="rId39"/>
    <p:sldId id="299" r:id="rId40"/>
    <p:sldId id="300" r:id="rId41"/>
    <p:sldId id="301" r:id="rId42"/>
    <p:sldId id="303" r:id="rId43"/>
    <p:sldId id="302" r:id="rId44"/>
    <p:sldId id="295" r:id="rId45"/>
    <p:sldId id="282" r:id="rId46"/>
    <p:sldId id="286" r:id="rId47"/>
    <p:sldId id="287" r:id="rId48"/>
    <p:sldId id="283" r:id="rId49"/>
    <p:sldId id="284" r:id="rId50"/>
    <p:sldId id="288" r:id="rId51"/>
    <p:sldId id="289" r:id="rId52"/>
    <p:sldId id="290" r:id="rId53"/>
    <p:sldId id="291" r:id="rId54"/>
    <p:sldId id="293" r:id="rId55"/>
    <p:sldId id="29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33"/>
  </p:normalViewPr>
  <p:slideViewPr>
    <p:cSldViewPr snapToGrid="0" snapToObjects="1">
      <p:cViewPr>
        <p:scale>
          <a:sx n="80" d="100"/>
          <a:sy n="80" d="100"/>
        </p:scale>
        <p:origin x="170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E82D-7F13-3448-AC76-B9D1AD7DE558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C15CF-CBD5-714E-A6EC-A9CA7E99E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8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6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3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15CF-CBD5-714E-A6EC-A9CA7E99EB2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2D1E-E37F-E54A-8351-6EB82F01F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628C0-4DF2-3B42-ABF1-D2AC0A3C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1F02F-E529-3744-9160-7591ACE1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8163D-02CD-2B45-B33C-114D057E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FB7CB-2A6C-474B-AB86-314177EA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1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324B-4E61-9D4B-8553-10C340F5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C6B86-9254-4C47-9A74-7E5D545E9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3AF2E-07AB-9348-991B-44306398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ECAE2-8E2B-E145-B02C-3FFDC2A4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A7578-6E42-D14F-AF29-58C6DD79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7DF88-6D06-AD40-A06C-C809A9E8D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12FF0-764D-C44F-B376-F0D921FE0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C4D00-C49B-7E4E-B8F3-2EC9733A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076D2-C04E-7D42-9B04-659573D9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97B47-CBF7-D14F-B5A7-9E2AA0D47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B24C-E54D-D942-A6C2-36468725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EEF7-342F-894F-8424-CFE3F743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F2C4-BE2B-7947-AACA-2834CD43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0C776-8CD2-EA46-B22A-4705BD7C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039B-3822-3A45-9728-744A61B7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6FD7-27AE-294D-AD86-1835BB46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F0C98-2C74-274B-AC9F-3EE98FAA9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15F02-6CF4-4D4A-BB2C-EEFD19D3C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77524-5CA4-254F-9BC4-C0D6685D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20FCB-3ED3-EF4F-A6FD-C39580A8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7799-CF00-F94E-BD04-AF0D23E7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2111-45BD-8E4A-A791-24376086B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3F47A-6B81-C74A-B9D5-3B3FE667A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AA226-274A-D044-B200-33A8515D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93B76-8583-164E-90D8-EDA4AD8B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59FC-0A91-0E42-9500-0224C098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1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96ED-B4D7-6440-91D4-DC50DD8D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A07B-771D-6140-900E-B6F4DDFF8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63886-323D-7641-B7F9-C97F10A5F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FD96A-7CD9-B349-A5D5-E6773E47D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CAD8-49B4-C444-A7DA-2A1E58EA0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11B27-2A0E-4347-BA1A-73CCFC7F9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9DF6A-4CC7-F34E-B1D1-266692D7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A48A2-8F26-1D44-ACC8-C8802067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F7A5-3388-7743-A7BD-CC8DF24D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ADDCE-3D8F-7E4F-A8AD-16CF4F7C9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13B49-F508-D848-BCF1-67EB00FE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B630E-CAEA-954E-BB7F-5998E32E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C9A7C-B4DE-5D4D-8EF0-72AE15B9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1703A-9CCA-A54A-B30A-22674CB8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3DF9E-0853-5B49-A337-EC8D88A52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0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ABCE-9069-D346-B4B1-F49A6D3B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F858-8467-564F-A4D8-6EC191EB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B4843-6F29-D344-8DC4-DDD1CE30A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D9E85-999A-6545-B6F2-7E39B0A6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51AEB-8522-8E49-B9E2-8363514D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25EB-D779-B349-A128-44F74C7A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4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3CA-7216-FB44-86D3-32AAA5D1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CF6E9-6CAE-DA42-BBF2-DEDA4FBC2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96E0-9D2E-034A-95D9-34C50F11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94B87-4980-3943-914F-FF0CA48E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A1391-73DC-0343-BDEF-4DC6DD9C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AC85B-BC83-A54E-BA12-A319771A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2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C3DD7-1FCE-FA44-859E-335A9D0D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6D114-A427-0641-9A8A-3E22B2AC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517A6-D68B-5149-85B2-9DDC66B5D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D94E-EA0C-A343-9123-5B6920E16F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D2287-37AA-1043-A8BE-2CA9CC0EA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A5125-4B27-8E4F-A292-D866FB0D9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BC08D-D643-D54D-85D8-A9E2F22F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7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7DAD-967A-EE4A-A324-73C676976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115" y="1736068"/>
            <a:ext cx="949377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Convergence of compositional task structure in humans and 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2442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2 -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appears to reuse learned components to that enables it to generalize and perform novel tasks significantly above chance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38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more efficient (lower dimensional) representations?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04E7E-5815-B347-A228-C001F004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590891"/>
            <a:ext cx="10795000" cy="49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0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46747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more efficient (lower dimensional) representations?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93B04-8997-4C42-AB2C-428FBAE3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911350"/>
            <a:ext cx="5499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4819F-BEF7-5242-896A-8ECEC2A9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62288"/>
            <a:ext cx="10515600" cy="150018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benefit of compressed, lower dimensional representations of the task context? 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compressed context representations influence behavioral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69967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02A-C84B-A448-9DDF-CAACC7EB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 pretrained, compositional ANNs have higher dimensional behavioral representations (also have higher decoding accuracies)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3381B-5984-324F-A6FF-5491B5C1CE41}"/>
              </a:ext>
            </a:extLst>
          </p:cNvPr>
          <p:cNvSpPr txBox="1"/>
          <p:nvPr/>
        </p:nvSpPr>
        <p:spPr>
          <a:xfrm>
            <a:off x="412393" y="6172200"/>
            <a:ext cx="11367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Suggests abstract, compositional representations are useful for extracting relevant behavioral representations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DC6C7-F1C3-714E-8FDA-770F567A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619250"/>
            <a:ext cx="5499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1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5534-6773-7A4A-8495-3C5D1347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/ Prediction from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33D7-7F12-C24F-9DA1-32E8831EC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Makes 2 predictions: Increased compositionality leads to…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Improved behavioral representations for decoding</a:t>
            </a:r>
          </a:p>
          <a:p>
            <a:pPr marL="514350" indent="-51435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context representations</a:t>
            </a:r>
          </a:p>
          <a:p>
            <a:pPr marL="514350" indent="-514350" algn="ctr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Can be tested in empirical data by evaluating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decodability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of context and response (separately) as a function of rule presentation</a:t>
            </a:r>
          </a:p>
          <a:p>
            <a:pPr marL="0" indent="0" algn="ctr">
              <a:buNone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perhaps can serve as a hypothesis/explanation as to why PFC areas have such low decoding accuracies of context info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0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936C-E8E1-A448-B0E1-05DDD400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C740F-48B6-994D-8115-065241C9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825625"/>
            <a:ext cx="11332564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Iteratively train networks on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practiced tasks, and test on 64 –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novel tasks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 for ‘one shot learning’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networks are learning compositionally, they should likely improve performance as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network types (all trained on 150 epochs)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(SGD)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with pretraining (Adam)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(SGD) – no pretraining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 (Adam) – no pretraining</a:t>
            </a:r>
          </a:p>
        </p:txBody>
      </p:sp>
    </p:spTree>
    <p:extLst>
      <p:ext uri="{BB962C8B-B14F-4D97-AF65-F5344CB8AC3E}">
        <p14:creationId xmlns:p14="http://schemas.microsoft.com/office/powerpoint/2010/main" val="119976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DDAD-FD72-F945-A3F7-B7127799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706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Pretraining significantly improves performance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Networks without pretraining cannot perform the task very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68245-9874-464C-93DC-C25CBCBE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15" y="300038"/>
            <a:ext cx="6116228" cy="43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E14E-EF98-D049-96FA-4E1AC682F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Earlier hypothesis: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So, across training, does reduced context dimensionality correlate with response dimensionality?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49F363-B40F-624E-AAFA-F44F73F8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EDADD-00E0-CC40-BC6C-87EA522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3" y="1690688"/>
            <a:ext cx="5142975" cy="401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12862-5ACC-4E40-B13B-43633CD7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56" y="1690688"/>
            <a:ext cx="5142975" cy="4019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EC6F9-C7D5-D24F-AF0A-B26DABB18CCD}"/>
              </a:ext>
            </a:extLst>
          </p:cNvPr>
          <p:cNvSpPr txBox="1"/>
          <p:nvPr/>
        </p:nvSpPr>
        <p:spPr>
          <a:xfrm>
            <a:off x="2120900" y="1088290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Adam + Pretraining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48935-DA9F-8049-9F1A-8C80727A2D47}"/>
              </a:ext>
            </a:extLst>
          </p:cNvPr>
          <p:cNvSpPr txBox="1"/>
          <p:nvPr/>
        </p:nvSpPr>
        <p:spPr>
          <a:xfrm>
            <a:off x="7281148" y="1111795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SGD + Pretraining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3082B-CB7B-A04D-96D7-61971CBFDEF4}"/>
              </a:ext>
            </a:extLst>
          </p:cNvPr>
          <p:cNvSpPr txBox="1"/>
          <p:nvPr/>
        </p:nvSpPr>
        <p:spPr>
          <a:xfrm>
            <a:off x="792753" y="6172200"/>
            <a:ext cx="106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Unclear why there is this distinction… though Adam does train much more quickly/efficiently than SGD</a:t>
            </a:r>
          </a:p>
        </p:txBody>
      </p:sp>
    </p:spTree>
    <p:extLst>
      <p:ext uri="{BB962C8B-B14F-4D97-AF65-F5344CB8AC3E}">
        <p14:creationId xmlns:p14="http://schemas.microsoft.com/office/powerpoint/2010/main" val="178862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3E8-A881-E04C-A9CA-AD60A14F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Central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62FF-F4B2-B649-B389-804CCAA77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human and artificial neural networks (ANNs) use the same computational strategies to perform compositional tasks?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Specific questions: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ANNs can solve tasks in a multitude of ways. Do ANNs that learn tasks compositionally exhibit similar behaviors to human behavior?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ANNs that learn tasks compositionally exhibit similar internal representations to human brain representations?</a:t>
            </a:r>
          </a:p>
        </p:txBody>
      </p:sp>
    </p:spTree>
    <p:extLst>
      <p:ext uri="{BB962C8B-B14F-4D97-AF65-F5344CB8AC3E}">
        <p14:creationId xmlns:p14="http://schemas.microsoft.com/office/powerpoint/2010/main" val="40856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FBAC-5BAB-9E43-9D95-AB282690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F292B9-6715-D94A-8D84-8E2316E31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Leads to a testable hypothesis in data: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dimensional task context representations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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Higher dimensional response representations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In prefrontal areas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Can also evaluate how dimensionality is shaped across each presentation of a new rule</a:t>
            </a:r>
          </a:p>
        </p:txBody>
      </p:sp>
    </p:spTree>
    <p:extLst>
      <p:ext uri="{BB962C8B-B14F-4D97-AF65-F5344CB8AC3E}">
        <p14:creationId xmlns:p14="http://schemas.microsoft.com/office/powerpoint/2010/main" val="354469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FC67-3071-3C47-A748-283AC344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63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 behavioral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5240AB-DFC8-A842-9BA7-E1EDF3DBD3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8" y="1368426"/>
            <a:ext cx="11342383" cy="26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C76591-B0EA-3D4B-9584-30B3A769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9" y="4124672"/>
            <a:ext cx="11602700" cy="27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59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“both” and ”either” are significantly easier than ”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notboth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and “neither”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CC076-BD86-AA4A-A028-4EA094E4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SGD x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“both” and ”either” no longer show ”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notboth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and “neither”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2F1D6-DC25-F049-84EE-2B5B920B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78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Adam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B24D0-68B2-7C47-8090-1BF9360E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55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117C-AFB2-EB4A-BCB2-58FFBC73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ANN equivalent of by-rule analysis – SGD x no pretraining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535BD-1A57-8940-B6A9-718040E3294F}"/>
              </a:ext>
            </a:extLst>
          </p:cNvPr>
          <p:cNvSpPr/>
          <p:nvPr/>
        </p:nvSpPr>
        <p:spPr>
          <a:xfrm>
            <a:off x="1487487" y="5866884"/>
            <a:ext cx="921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Without pretraining, you no longer see this distinction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AD0D2-F2A8-FE40-AC40-DA5A82E3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198"/>
            <a:ext cx="12192000" cy="37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00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are the task rule inputs modeled?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1524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10922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2070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36449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45847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5626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515100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4862729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260544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149913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2240754" y="4417314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3821404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580508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5677963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441116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4986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477836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5588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49842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596345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044421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6921245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28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are simple/primitive tasks modeled?</a:t>
            </a:r>
            <a:br>
              <a:rPr lang="en-US" dirty="0"/>
            </a:br>
            <a:r>
              <a:rPr lang="en-US" i="1" dirty="0"/>
              <a:t>Logical-sensory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712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EITHER </a:t>
            </a:r>
            <a:r>
              <a:rPr lang="en-US" sz="2400" i="1" dirty="0"/>
              <a:t>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TRUE; else FALSE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2710754" y="6326863"/>
            <a:ext cx="678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</a:t>
            </a:r>
            <a:r>
              <a:rPr lang="en-US" sz="2400" b="1" i="1" dirty="0"/>
              <a:t>NEITHER </a:t>
            </a:r>
            <a:r>
              <a:rPr lang="en-US" sz="2400" i="1" dirty="0"/>
              <a:t>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TRUE; else FALSE</a:t>
            </a:r>
          </a:p>
        </p:txBody>
      </p:sp>
    </p:spTree>
    <p:extLst>
      <p:ext uri="{BB962C8B-B14F-4D97-AF65-F5344CB8AC3E}">
        <p14:creationId xmlns:p14="http://schemas.microsoft.com/office/powerpoint/2010/main" val="20954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How are simple/primitive tasks modeled?</a:t>
            </a:r>
            <a:br>
              <a:rPr lang="en-US" dirty="0"/>
            </a:b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1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558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315481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C6BD-BB3B-D548-A3A6-4E32A5D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Why are ANNs biased towards affirmative (BOTH &amp; EITHER) rules, rather than negative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90A5-9019-DE4B-A008-61D26861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– Questions that we pose are inherently biased towards affirmative conditionals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RED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Observation: Questions can be inherently biased towards negative conditionals, too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Ex: If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RED, then press RMID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Train network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negative conditionals in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sensorimotor primitive task</a:t>
            </a:r>
          </a:p>
        </p:txBody>
      </p:sp>
    </p:spTree>
    <p:extLst>
      <p:ext uri="{BB962C8B-B14F-4D97-AF65-F5344CB8AC3E}">
        <p14:creationId xmlns:p14="http://schemas.microsoft.com/office/powerpoint/2010/main" val="110031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BDE9-273D-8046-8063-9F53E79A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85ACB2-5522-DC42-A4AF-9D6B597BA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202656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89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54-94B0-734A-A44A-8BA6114E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Converting affirmative conditionals to negative conditionals in the </a:t>
            </a:r>
            <a:r>
              <a:rPr lang="en-US" i="1" dirty="0"/>
              <a:t>sensorimotor primitive task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F33E16-FB25-BA42-9845-A0484C838BC5}"/>
              </a:ext>
            </a:extLst>
          </p:cNvPr>
          <p:cNvSpPr/>
          <p:nvPr/>
        </p:nvSpPr>
        <p:spPr>
          <a:xfrm>
            <a:off x="1524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0E9A7-EB5B-D745-9FBE-A570D5BAF636}"/>
              </a:ext>
            </a:extLst>
          </p:cNvPr>
          <p:cNvSpPr/>
          <p:nvPr/>
        </p:nvSpPr>
        <p:spPr>
          <a:xfrm>
            <a:off x="10922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638365-BEF5-7E4C-9B90-0B3DCF5E43A3}"/>
              </a:ext>
            </a:extLst>
          </p:cNvPr>
          <p:cNvSpPr/>
          <p:nvPr/>
        </p:nvSpPr>
        <p:spPr>
          <a:xfrm>
            <a:off x="20701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2BF68C-540A-714A-A85F-68168489ADDD}"/>
              </a:ext>
            </a:extLst>
          </p:cNvPr>
          <p:cNvSpPr/>
          <p:nvPr/>
        </p:nvSpPr>
        <p:spPr>
          <a:xfrm>
            <a:off x="36449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C11AB-5989-4143-8165-9A01079278E7}"/>
              </a:ext>
            </a:extLst>
          </p:cNvPr>
          <p:cNvSpPr/>
          <p:nvPr/>
        </p:nvSpPr>
        <p:spPr>
          <a:xfrm>
            <a:off x="4584700" y="17571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C2928-055F-6241-9C67-596C94B650B4}"/>
              </a:ext>
            </a:extLst>
          </p:cNvPr>
          <p:cNvSpPr/>
          <p:nvPr/>
        </p:nvSpPr>
        <p:spPr>
          <a:xfrm>
            <a:off x="55626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B61204-E926-0C45-BBA3-5E1B77003E50}"/>
              </a:ext>
            </a:extLst>
          </p:cNvPr>
          <p:cNvSpPr/>
          <p:nvPr/>
        </p:nvSpPr>
        <p:spPr>
          <a:xfrm>
            <a:off x="6515100" y="17571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AD05FF-D24B-B04F-BFFD-D3A718B0C216}"/>
              </a:ext>
            </a:extLst>
          </p:cNvPr>
          <p:cNvSpPr/>
          <p:nvPr/>
        </p:nvSpPr>
        <p:spPr>
          <a:xfrm>
            <a:off x="80899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AD4C3F-A2CC-B74B-A417-9F479BE5F5D0}"/>
              </a:ext>
            </a:extLst>
          </p:cNvPr>
          <p:cNvSpPr/>
          <p:nvPr/>
        </p:nvSpPr>
        <p:spPr>
          <a:xfrm>
            <a:off x="90297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E065B8-AC7F-524C-A04C-E690867BAD41}"/>
              </a:ext>
            </a:extLst>
          </p:cNvPr>
          <p:cNvSpPr/>
          <p:nvPr/>
        </p:nvSpPr>
        <p:spPr>
          <a:xfrm>
            <a:off x="10007600" y="1744479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89708F-07C2-1342-A012-91EF799C107F}"/>
              </a:ext>
            </a:extLst>
          </p:cNvPr>
          <p:cNvSpPr/>
          <p:nvPr/>
        </p:nvSpPr>
        <p:spPr>
          <a:xfrm>
            <a:off x="10960100" y="1744479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82492-6FC1-5041-8AB8-B9A622617795}"/>
              </a:ext>
            </a:extLst>
          </p:cNvPr>
          <p:cNvSpPr txBox="1"/>
          <p:nvPr/>
        </p:nvSpPr>
        <p:spPr>
          <a:xfrm>
            <a:off x="989365" y="284836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50790-E1A2-7C4F-AA76-4F9EF7FED8EA}"/>
              </a:ext>
            </a:extLst>
          </p:cNvPr>
          <p:cNvSpPr txBox="1"/>
          <p:nvPr/>
        </p:nvSpPr>
        <p:spPr>
          <a:xfrm>
            <a:off x="4862729" y="284836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C1D713-A8A2-7742-AD27-630F9B2AAF09}"/>
              </a:ext>
            </a:extLst>
          </p:cNvPr>
          <p:cNvSpPr txBox="1"/>
          <p:nvPr/>
        </p:nvSpPr>
        <p:spPr>
          <a:xfrm>
            <a:off x="9436100" y="285282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6FADF8-6579-A04E-92F6-7B3BE64C49B1}"/>
              </a:ext>
            </a:extLst>
          </p:cNvPr>
          <p:cNvSpPr txBox="1"/>
          <p:nvPr/>
        </p:nvSpPr>
        <p:spPr>
          <a:xfrm>
            <a:off x="260544" y="1978913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CBC1A6-694E-6441-8FBC-C6A527BAD659}"/>
              </a:ext>
            </a:extLst>
          </p:cNvPr>
          <p:cNvSpPr txBox="1"/>
          <p:nvPr/>
        </p:nvSpPr>
        <p:spPr>
          <a:xfrm>
            <a:off x="1149913" y="1978913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88FC5-1FBF-B540-A537-29D77447855E}"/>
              </a:ext>
            </a:extLst>
          </p:cNvPr>
          <p:cNvSpPr txBox="1"/>
          <p:nvPr/>
        </p:nvSpPr>
        <p:spPr>
          <a:xfrm>
            <a:off x="2240754" y="197891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908B47-5453-4E44-99D4-18C30EEA76AC}"/>
              </a:ext>
            </a:extLst>
          </p:cNvPr>
          <p:cNvSpPr txBox="1"/>
          <p:nvPr/>
        </p:nvSpPr>
        <p:spPr>
          <a:xfrm>
            <a:off x="3821404" y="1978913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11B9C-7AB5-5746-AEED-8B7B704B4442}"/>
              </a:ext>
            </a:extLst>
          </p:cNvPr>
          <p:cNvSpPr txBox="1"/>
          <p:nvPr/>
        </p:nvSpPr>
        <p:spPr>
          <a:xfrm>
            <a:off x="4580508" y="197891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8885B-2FB6-9547-979C-4C4CAA435653}"/>
              </a:ext>
            </a:extLst>
          </p:cNvPr>
          <p:cNvSpPr txBox="1"/>
          <p:nvPr/>
        </p:nvSpPr>
        <p:spPr>
          <a:xfrm>
            <a:off x="5677963" y="1982330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2905B5-CE78-BE41-A7C6-9F71F5E4896F}"/>
              </a:ext>
            </a:extLst>
          </p:cNvPr>
          <p:cNvSpPr txBox="1"/>
          <p:nvPr/>
        </p:nvSpPr>
        <p:spPr>
          <a:xfrm>
            <a:off x="6441116" y="19940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913DE-2AA4-074F-9500-D0F468D40715}"/>
              </a:ext>
            </a:extLst>
          </p:cNvPr>
          <p:cNvSpPr txBox="1"/>
          <p:nvPr/>
        </p:nvSpPr>
        <p:spPr>
          <a:xfrm>
            <a:off x="8205761" y="196621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0EF61F-D9B5-D44B-8DE0-C90412253644}"/>
              </a:ext>
            </a:extLst>
          </p:cNvPr>
          <p:cNvSpPr txBox="1"/>
          <p:nvPr/>
        </p:nvSpPr>
        <p:spPr>
          <a:xfrm>
            <a:off x="9185069" y="197891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8D4941-1A87-7847-A204-7F134DDE4D4C}"/>
              </a:ext>
            </a:extLst>
          </p:cNvPr>
          <p:cNvSpPr txBox="1"/>
          <p:nvPr/>
        </p:nvSpPr>
        <p:spPr>
          <a:xfrm>
            <a:off x="10146747" y="19940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357A-2DE6-AA45-A0D4-0965329DBDFE}"/>
              </a:ext>
            </a:extLst>
          </p:cNvPr>
          <p:cNvSpPr txBox="1"/>
          <p:nvPr/>
        </p:nvSpPr>
        <p:spPr>
          <a:xfrm>
            <a:off x="11103567" y="1994014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24AF19-E5E3-9C4C-B42D-F76C20C656E0}"/>
              </a:ext>
            </a:extLst>
          </p:cNvPr>
          <p:cNvSpPr txBox="1"/>
          <p:nvPr/>
        </p:nvSpPr>
        <p:spPr>
          <a:xfrm>
            <a:off x="2710754" y="3543508"/>
            <a:ext cx="6747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VERTICAL</a:t>
            </a:r>
            <a:r>
              <a:rPr lang="en-US" sz="2400" i="1" dirty="0"/>
              <a:t>, output </a:t>
            </a:r>
            <a:r>
              <a:rPr lang="en-US" sz="2400" b="1" i="1" dirty="0"/>
              <a:t>RMID</a:t>
            </a:r>
            <a:r>
              <a:rPr lang="en-US" sz="2400" i="1" dirty="0"/>
              <a:t>; else </a:t>
            </a:r>
            <a:r>
              <a:rPr lang="en-US" sz="2400" b="1" i="1" dirty="0"/>
              <a:t>RIND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AD85767-A351-004F-BD07-E753634AB849}"/>
              </a:ext>
            </a:extLst>
          </p:cNvPr>
          <p:cNvSpPr/>
          <p:nvPr/>
        </p:nvSpPr>
        <p:spPr>
          <a:xfrm>
            <a:off x="1524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5BB3-AC1A-5F47-B9DD-49EB9529A3F2}"/>
              </a:ext>
            </a:extLst>
          </p:cNvPr>
          <p:cNvSpPr/>
          <p:nvPr/>
        </p:nvSpPr>
        <p:spPr>
          <a:xfrm>
            <a:off x="10922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36FA02-EE09-C841-B95F-591E0917E00A}"/>
              </a:ext>
            </a:extLst>
          </p:cNvPr>
          <p:cNvSpPr/>
          <p:nvPr/>
        </p:nvSpPr>
        <p:spPr>
          <a:xfrm>
            <a:off x="20701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53E8E4B-FDA2-5742-B446-2C9AE9AC69CB}"/>
              </a:ext>
            </a:extLst>
          </p:cNvPr>
          <p:cNvSpPr/>
          <p:nvPr/>
        </p:nvSpPr>
        <p:spPr>
          <a:xfrm>
            <a:off x="36449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2B9035-5FD8-AE4A-8C55-00625233B3AA}"/>
              </a:ext>
            </a:extLst>
          </p:cNvPr>
          <p:cNvSpPr/>
          <p:nvPr/>
        </p:nvSpPr>
        <p:spPr>
          <a:xfrm>
            <a:off x="45847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B818792-460B-1D45-A991-85FE086E848A}"/>
              </a:ext>
            </a:extLst>
          </p:cNvPr>
          <p:cNvSpPr/>
          <p:nvPr/>
        </p:nvSpPr>
        <p:spPr>
          <a:xfrm>
            <a:off x="5562600" y="45405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15BC78-096D-B44A-8369-7BBBDC720B1B}"/>
              </a:ext>
            </a:extLst>
          </p:cNvPr>
          <p:cNvSpPr/>
          <p:nvPr/>
        </p:nvSpPr>
        <p:spPr>
          <a:xfrm>
            <a:off x="6515100" y="45405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C765FA8-80C8-2043-ACD6-3A57B3EBE09A}"/>
              </a:ext>
            </a:extLst>
          </p:cNvPr>
          <p:cNvSpPr/>
          <p:nvPr/>
        </p:nvSpPr>
        <p:spPr>
          <a:xfrm>
            <a:off x="80899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AE9002-3028-1C4D-BDE0-9D3BC26D9B78}"/>
              </a:ext>
            </a:extLst>
          </p:cNvPr>
          <p:cNvSpPr/>
          <p:nvPr/>
        </p:nvSpPr>
        <p:spPr>
          <a:xfrm>
            <a:off x="90297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C33DCE-F2CE-F943-BD7B-3EAB0BF16FC7}"/>
              </a:ext>
            </a:extLst>
          </p:cNvPr>
          <p:cNvSpPr/>
          <p:nvPr/>
        </p:nvSpPr>
        <p:spPr>
          <a:xfrm>
            <a:off x="10007600" y="4527834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5D30278-49AE-224D-AA56-AC95BE63B40B}"/>
              </a:ext>
            </a:extLst>
          </p:cNvPr>
          <p:cNvSpPr/>
          <p:nvPr/>
        </p:nvSpPr>
        <p:spPr>
          <a:xfrm>
            <a:off x="10960100" y="4527834"/>
            <a:ext cx="812800" cy="812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6B1C6-5015-A74C-AF9D-52EC38E5B996}"/>
              </a:ext>
            </a:extLst>
          </p:cNvPr>
          <p:cNvSpPr txBox="1"/>
          <p:nvPr/>
        </p:nvSpPr>
        <p:spPr>
          <a:xfrm>
            <a:off x="989365" y="5631718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42E933-EEBE-1C49-A319-CF150D0B85DB}"/>
              </a:ext>
            </a:extLst>
          </p:cNvPr>
          <p:cNvSpPr txBox="1"/>
          <p:nvPr/>
        </p:nvSpPr>
        <p:spPr>
          <a:xfrm>
            <a:off x="4862729" y="56317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1F8C01-EDA2-0B44-9037-5AE0DD68A478}"/>
              </a:ext>
            </a:extLst>
          </p:cNvPr>
          <p:cNvSpPr txBox="1"/>
          <p:nvPr/>
        </p:nvSpPr>
        <p:spPr>
          <a:xfrm>
            <a:off x="9436100" y="563618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B1DA6B-1A2E-2643-A078-C28AF5337815}"/>
              </a:ext>
            </a:extLst>
          </p:cNvPr>
          <p:cNvSpPr txBox="1"/>
          <p:nvPr/>
        </p:nvSpPr>
        <p:spPr>
          <a:xfrm>
            <a:off x="260544" y="4762268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ECA03A-55E4-7E41-A7AD-04A0DBA76E9B}"/>
              </a:ext>
            </a:extLst>
          </p:cNvPr>
          <p:cNvSpPr txBox="1"/>
          <p:nvPr/>
        </p:nvSpPr>
        <p:spPr>
          <a:xfrm>
            <a:off x="1149913" y="476226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5EEA6-33AD-8048-B98E-CAA19FA93698}"/>
              </a:ext>
            </a:extLst>
          </p:cNvPr>
          <p:cNvSpPr txBox="1"/>
          <p:nvPr/>
        </p:nvSpPr>
        <p:spPr>
          <a:xfrm>
            <a:off x="2240754" y="476226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94399-25ED-784E-8287-A10792E6D6ED}"/>
              </a:ext>
            </a:extLst>
          </p:cNvPr>
          <p:cNvSpPr txBox="1"/>
          <p:nvPr/>
        </p:nvSpPr>
        <p:spPr>
          <a:xfrm>
            <a:off x="3821404" y="4762268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DACC315-BB01-4B46-BDB2-B4623FC90056}"/>
              </a:ext>
            </a:extLst>
          </p:cNvPr>
          <p:cNvSpPr txBox="1"/>
          <p:nvPr/>
        </p:nvSpPr>
        <p:spPr>
          <a:xfrm>
            <a:off x="4580508" y="4762268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970A3A-F842-C446-A5C4-21C341ED3EA2}"/>
              </a:ext>
            </a:extLst>
          </p:cNvPr>
          <p:cNvSpPr txBox="1"/>
          <p:nvPr/>
        </p:nvSpPr>
        <p:spPr>
          <a:xfrm>
            <a:off x="5677963" y="4765685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E3DCD-C81F-5440-BD5B-51F2CDABDF66}"/>
              </a:ext>
            </a:extLst>
          </p:cNvPr>
          <p:cNvSpPr txBox="1"/>
          <p:nvPr/>
        </p:nvSpPr>
        <p:spPr>
          <a:xfrm>
            <a:off x="6441116" y="4777369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82FE13-C262-DC41-86AE-4D0F949927EC}"/>
              </a:ext>
            </a:extLst>
          </p:cNvPr>
          <p:cNvSpPr txBox="1"/>
          <p:nvPr/>
        </p:nvSpPr>
        <p:spPr>
          <a:xfrm>
            <a:off x="8205761" y="4749568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ECDC8C-99D2-814F-9AC5-134D25A1D1EA}"/>
              </a:ext>
            </a:extLst>
          </p:cNvPr>
          <p:cNvSpPr txBox="1"/>
          <p:nvPr/>
        </p:nvSpPr>
        <p:spPr>
          <a:xfrm>
            <a:off x="9185069" y="4762268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7BA478-334C-5945-BD29-6536BB6927BE}"/>
              </a:ext>
            </a:extLst>
          </p:cNvPr>
          <p:cNvSpPr txBox="1"/>
          <p:nvPr/>
        </p:nvSpPr>
        <p:spPr>
          <a:xfrm>
            <a:off x="10146747" y="4777369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15C0E7-63DE-0C4E-9A6D-DD8A124569AA}"/>
              </a:ext>
            </a:extLst>
          </p:cNvPr>
          <p:cNvSpPr txBox="1"/>
          <p:nvPr/>
        </p:nvSpPr>
        <p:spPr>
          <a:xfrm>
            <a:off x="11103567" y="4777369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F3CEAB-FEDE-6D40-99D5-E1008E8C4A39}"/>
              </a:ext>
            </a:extLst>
          </p:cNvPr>
          <p:cNvSpPr txBox="1"/>
          <p:nvPr/>
        </p:nvSpPr>
        <p:spPr>
          <a:xfrm>
            <a:off x="3078600" y="6204863"/>
            <a:ext cx="620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If stimulus is </a:t>
            </a:r>
            <a:r>
              <a:rPr lang="en-US" sz="2400" b="1" i="1" u="sng" dirty="0"/>
              <a:t>NOT</a:t>
            </a:r>
            <a:r>
              <a:rPr lang="en-US" sz="2400" i="1" dirty="0"/>
              <a:t> </a:t>
            </a:r>
            <a:r>
              <a:rPr lang="en-US" sz="2400" b="1" i="1" dirty="0"/>
              <a:t>HIGH</a:t>
            </a:r>
            <a:r>
              <a:rPr lang="en-US" sz="2400" i="1" dirty="0"/>
              <a:t>, output </a:t>
            </a:r>
            <a:r>
              <a:rPr lang="en-US" sz="2400" b="1" i="1" dirty="0"/>
              <a:t>RIND</a:t>
            </a:r>
            <a:r>
              <a:rPr lang="en-US" sz="2400" i="1" dirty="0"/>
              <a:t>; else </a:t>
            </a:r>
            <a:r>
              <a:rPr lang="en-US" sz="2400" b="1" i="1" dirty="0"/>
              <a:t>RMID</a:t>
            </a:r>
          </a:p>
        </p:txBody>
      </p:sp>
    </p:spTree>
    <p:extLst>
      <p:ext uri="{BB962C8B-B14F-4D97-AF65-F5344CB8AC3E}">
        <p14:creationId xmlns:p14="http://schemas.microsoft.com/office/powerpoint/2010/main" val="228502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Comparison of networks using pretrained networks on </a:t>
            </a:r>
            <a:r>
              <a:rPr lang="en-US" i="1" dirty="0"/>
              <a:t>negative sensorimotor tasks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2E2E7-24A9-BF43-8401-EB870DE5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57" y="1343818"/>
            <a:ext cx="6106686" cy="4503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994610" y="6160168"/>
            <a:ext cx="104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Overall performance patterns are consistent with the standard (affirmative) sensorimotor task</a:t>
            </a:r>
          </a:p>
        </p:txBody>
      </p:sp>
    </p:spTree>
    <p:extLst>
      <p:ext uri="{BB962C8B-B14F-4D97-AF65-F5344CB8AC3E}">
        <p14:creationId xmlns:p14="http://schemas.microsoft.com/office/powerpoint/2010/main" val="1404220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Evaluating task performance by specific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Evaluating task performance by specific rules (using Adam)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2602B-432F-1747-A285-80BA312376B1}"/>
              </a:ext>
            </a:extLst>
          </p:cNvPr>
          <p:cNvSpPr txBox="1"/>
          <p:nvPr/>
        </p:nvSpPr>
        <p:spPr>
          <a:xfrm>
            <a:off x="271296" y="6160168"/>
            <a:ext cx="11649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Performance on specific logical rules is flipped – rules involving negations outperform ‘affirmative’ rules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are qualitatively similar with using SGD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660E8-21E1-D64A-8E90-F1A714A6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43"/>
            <a:ext cx="12192000" cy="38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if we pretrained the networks on both affirmative and negative versions of the sensorimotor primitive task?</a:t>
            </a:r>
          </a:p>
        </p:txBody>
      </p:sp>
    </p:spTree>
    <p:extLst>
      <p:ext uri="{BB962C8B-B14F-4D97-AF65-F5344CB8AC3E}">
        <p14:creationId xmlns:p14="http://schemas.microsoft.com/office/powerpoint/2010/main" val="394283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Training on both affirmative + negative sensorimotor primitive tasks yields nearly perfect performance after training on just 4/64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779E6-6DFB-1F45-B3A0-EB0A55E9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279590"/>
            <a:ext cx="7042727" cy="48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6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38B-09C7-5546-A431-5DE096B3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about zero-shot learning on the full C-PRO task?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8FEFE-88EB-C448-92A0-28C3BEF0D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Pretrained tasks have never seen all 3 rules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Would be a demonstration of </a:t>
            </a:r>
            <a:r>
              <a:rPr lang="en-US" i="1" dirty="0">
                <a:solidFill>
                  <a:schemeClr val="tx1"/>
                </a:solidFill>
              </a:rPr>
              <a:t>systematicity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i="1" dirty="0">
                <a:solidFill>
                  <a:schemeClr val="tx1"/>
                </a:solidFill>
              </a:rPr>
              <a:t>productivity </a:t>
            </a:r>
            <a:r>
              <a:rPr lang="en-US" dirty="0">
                <a:solidFill>
                  <a:schemeClr val="tx1"/>
                </a:solidFill>
              </a:rPr>
              <a:t>(extending 2 rule to 3 rule tasks)</a:t>
            </a:r>
          </a:p>
        </p:txBody>
      </p:sp>
    </p:spTree>
    <p:extLst>
      <p:ext uri="{BB962C8B-B14F-4D97-AF65-F5344CB8AC3E}">
        <p14:creationId xmlns:p14="http://schemas.microsoft.com/office/powerpoint/2010/main" val="1765338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237-B5A9-F046-9B19-4DDF8A07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Highly accurate zero-shot learning when training on both affirmative &amp; negative sensorimotor primitive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659BF-49A2-E443-8363-87EF18AB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84" y="1371981"/>
            <a:ext cx="7622032" cy="54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7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F1-B966-2D44-A26C-1F1D06CC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results if ‘not both’ and ’neither’ are encoded separately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B28B5F-8555-844D-9A62-F86DF5B174A3}"/>
              </a:ext>
            </a:extLst>
          </p:cNvPr>
          <p:cNvSpPr/>
          <p:nvPr/>
        </p:nvSpPr>
        <p:spPr>
          <a:xfrm>
            <a:off x="80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1AC7F5-F28C-FC4E-8C6E-25AF7529C2D3}"/>
              </a:ext>
            </a:extLst>
          </p:cNvPr>
          <p:cNvSpPr/>
          <p:nvPr/>
        </p:nvSpPr>
        <p:spPr>
          <a:xfrm>
            <a:off x="9478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F38291-5906-B643-92B2-3AF605683A51}"/>
              </a:ext>
            </a:extLst>
          </p:cNvPr>
          <p:cNvSpPr/>
          <p:nvPr/>
        </p:nvSpPr>
        <p:spPr>
          <a:xfrm>
            <a:off x="192572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F1819-9F90-0548-AB87-8470900AD1A3}"/>
              </a:ext>
            </a:extLst>
          </p:cNvPr>
          <p:cNvSpPr/>
          <p:nvPr/>
        </p:nvSpPr>
        <p:spPr>
          <a:xfrm>
            <a:off x="40619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F51E5-CD7C-EB4B-BEBF-C9A4A22B2BF1}"/>
              </a:ext>
            </a:extLst>
          </p:cNvPr>
          <p:cNvSpPr/>
          <p:nvPr/>
        </p:nvSpPr>
        <p:spPr>
          <a:xfrm>
            <a:off x="50017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E59627-26CD-2E44-8718-B25D04BC30C7}"/>
              </a:ext>
            </a:extLst>
          </p:cNvPr>
          <p:cNvSpPr/>
          <p:nvPr/>
        </p:nvSpPr>
        <p:spPr>
          <a:xfrm>
            <a:off x="59796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EF619D-B88E-6F4C-8F1C-196DCEE0EA43}"/>
              </a:ext>
            </a:extLst>
          </p:cNvPr>
          <p:cNvSpPr/>
          <p:nvPr/>
        </p:nvSpPr>
        <p:spPr>
          <a:xfrm>
            <a:off x="6932192" y="41955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D30EF9-C2D3-3448-A61D-CBA199441EED}"/>
              </a:ext>
            </a:extLst>
          </p:cNvPr>
          <p:cNvSpPr/>
          <p:nvPr/>
        </p:nvSpPr>
        <p:spPr>
          <a:xfrm>
            <a:off x="80899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F6BFC5-757D-674E-B050-B755A610DAAE}"/>
              </a:ext>
            </a:extLst>
          </p:cNvPr>
          <p:cNvSpPr/>
          <p:nvPr/>
        </p:nvSpPr>
        <p:spPr>
          <a:xfrm>
            <a:off x="90297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8E6F25-73FA-EE4D-B011-500EBAE5467A}"/>
              </a:ext>
            </a:extLst>
          </p:cNvPr>
          <p:cNvSpPr/>
          <p:nvPr/>
        </p:nvSpPr>
        <p:spPr>
          <a:xfrm>
            <a:off x="100076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C3D2E-A984-524D-B90E-C6AB2B12FE57}"/>
              </a:ext>
            </a:extLst>
          </p:cNvPr>
          <p:cNvSpPr/>
          <p:nvPr/>
        </p:nvSpPr>
        <p:spPr>
          <a:xfrm>
            <a:off x="10960100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5891A4-C153-3A44-A0F9-649250751029}"/>
              </a:ext>
            </a:extLst>
          </p:cNvPr>
          <p:cNvSpPr txBox="1"/>
          <p:nvPr/>
        </p:nvSpPr>
        <p:spPr>
          <a:xfrm>
            <a:off x="989365" y="528676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36025-1408-BB42-8407-76AC861D8231}"/>
              </a:ext>
            </a:extLst>
          </p:cNvPr>
          <p:cNvSpPr txBox="1"/>
          <p:nvPr/>
        </p:nvSpPr>
        <p:spPr>
          <a:xfrm>
            <a:off x="5279821" y="52867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27275-07E5-844F-B61B-8D636DA28065}"/>
              </a:ext>
            </a:extLst>
          </p:cNvPr>
          <p:cNvSpPr txBox="1"/>
          <p:nvPr/>
        </p:nvSpPr>
        <p:spPr>
          <a:xfrm>
            <a:off x="9436100" y="52912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152A9-A296-B443-A4F3-247A024E8756}"/>
              </a:ext>
            </a:extLst>
          </p:cNvPr>
          <p:cNvSpPr txBox="1"/>
          <p:nvPr/>
        </p:nvSpPr>
        <p:spPr>
          <a:xfrm>
            <a:off x="116166" y="441731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8021E-7F57-F74D-95B6-F194AF391ED6}"/>
              </a:ext>
            </a:extLst>
          </p:cNvPr>
          <p:cNvSpPr txBox="1"/>
          <p:nvPr/>
        </p:nvSpPr>
        <p:spPr>
          <a:xfrm>
            <a:off x="1005535" y="44173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F7B37-5943-8346-A897-C9B74F8C03F9}"/>
              </a:ext>
            </a:extLst>
          </p:cNvPr>
          <p:cNvSpPr txBox="1"/>
          <p:nvPr/>
        </p:nvSpPr>
        <p:spPr>
          <a:xfrm>
            <a:off x="1867950" y="4417314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 both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E53D8-7D1C-754A-AF38-07321C656476}"/>
              </a:ext>
            </a:extLst>
          </p:cNvPr>
          <p:cNvSpPr txBox="1"/>
          <p:nvPr/>
        </p:nvSpPr>
        <p:spPr>
          <a:xfrm>
            <a:off x="4238496" y="4417314"/>
            <a:ext cx="48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B0C28-C86E-9E4B-BCE9-F63E2E667EE8}"/>
              </a:ext>
            </a:extLst>
          </p:cNvPr>
          <p:cNvSpPr txBox="1"/>
          <p:nvPr/>
        </p:nvSpPr>
        <p:spPr>
          <a:xfrm>
            <a:off x="4997600" y="44173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AD9D36-8B54-8C46-AB6F-41EF2F64134D}"/>
              </a:ext>
            </a:extLst>
          </p:cNvPr>
          <p:cNvSpPr txBox="1"/>
          <p:nvPr/>
        </p:nvSpPr>
        <p:spPr>
          <a:xfrm>
            <a:off x="6095055" y="4420731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8360C1-F0EB-C74A-881F-FF62EC425BDF}"/>
              </a:ext>
            </a:extLst>
          </p:cNvPr>
          <p:cNvSpPr txBox="1"/>
          <p:nvPr/>
        </p:nvSpPr>
        <p:spPr>
          <a:xfrm>
            <a:off x="6858208" y="443241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471BD-1D54-6B45-8C56-F224F3BC983A}"/>
              </a:ext>
            </a:extLst>
          </p:cNvPr>
          <p:cNvSpPr txBox="1"/>
          <p:nvPr/>
        </p:nvSpPr>
        <p:spPr>
          <a:xfrm>
            <a:off x="8205761" y="440461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98783-3373-4349-ABDF-A365629CC616}"/>
              </a:ext>
            </a:extLst>
          </p:cNvPr>
          <p:cNvSpPr txBox="1"/>
          <p:nvPr/>
        </p:nvSpPr>
        <p:spPr>
          <a:xfrm>
            <a:off x="9185069" y="4417314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6992-D3ED-FD4D-BFB2-005FFEBAB931}"/>
              </a:ext>
            </a:extLst>
          </p:cNvPr>
          <p:cNvSpPr txBox="1"/>
          <p:nvPr/>
        </p:nvSpPr>
        <p:spPr>
          <a:xfrm>
            <a:off x="10146747" y="4432415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A0A004-488B-3D42-BB14-6E6CA9C2AD8E}"/>
              </a:ext>
            </a:extLst>
          </p:cNvPr>
          <p:cNvSpPr txBox="1"/>
          <p:nvPr/>
        </p:nvSpPr>
        <p:spPr>
          <a:xfrm>
            <a:off x="11103567" y="4432415"/>
            <a:ext cx="526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rind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CA3B7B-B602-7C42-A1E3-006BE95FE2AB}"/>
              </a:ext>
            </a:extLst>
          </p:cNvPr>
          <p:cNvCxnSpPr>
            <a:cxnSpLocks/>
          </p:cNvCxnSpPr>
          <p:nvPr/>
        </p:nvCxnSpPr>
        <p:spPr>
          <a:xfrm flipV="1">
            <a:off x="13542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5EBFCF-FA20-E34F-8A42-3FB458C8EFAA}"/>
              </a:ext>
            </a:extLst>
          </p:cNvPr>
          <p:cNvCxnSpPr>
            <a:cxnSpLocks/>
          </p:cNvCxnSpPr>
          <p:nvPr/>
        </p:nvCxnSpPr>
        <p:spPr>
          <a:xfrm flipV="1">
            <a:off x="2333458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2269D4-35CB-0B45-A305-6BB03ABB4F15}"/>
              </a:ext>
            </a:extLst>
          </p:cNvPr>
          <p:cNvCxnSpPr>
            <a:cxnSpLocks/>
          </p:cNvCxnSpPr>
          <p:nvPr/>
        </p:nvCxnSpPr>
        <p:spPr>
          <a:xfrm flipV="1">
            <a:off x="414422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DD8FF8-4E91-E248-AD50-E1051F592C50}"/>
              </a:ext>
            </a:extLst>
          </p:cNvPr>
          <p:cNvCxnSpPr>
            <a:cxnSpLocks/>
          </p:cNvCxnSpPr>
          <p:nvPr/>
        </p:nvCxnSpPr>
        <p:spPr>
          <a:xfrm flipV="1">
            <a:off x="54013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F25907-59D2-1642-83BF-69D9EC55A92E}"/>
              </a:ext>
            </a:extLst>
          </p:cNvPr>
          <p:cNvCxnSpPr>
            <a:cxnSpLocks/>
          </p:cNvCxnSpPr>
          <p:nvPr/>
        </p:nvCxnSpPr>
        <p:spPr>
          <a:xfrm flipV="1">
            <a:off x="63805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DD2400-FF98-6E4B-BA3A-A861FC53F5E2}"/>
              </a:ext>
            </a:extLst>
          </p:cNvPr>
          <p:cNvCxnSpPr>
            <a:cxnSpLocks/>
          </p:cNvCxnSpPr>
          <p:nvPr/>
        </p:nvCxnSpPr>
        <p:spPr>
          <a:xfrm flipV="1">
            <a:off x="4461513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DC66E08-980A-224F-9C1E-82DBECDA5C1E}"/>
              </a:ext>
            </a:extLst>
          </p:cNvPr>
          <p:cNvCxnSpPr>
            <a:cxnSpLocks/>
          </p:cNvCxnSpPr>
          <p:nvPr/>
        </p:nvCxnSpPr>
        <p:spPr>
          <a:xfrm flipV="1">
            <a:off x="94267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197B0B-9FEE-F34A-8A40-1E8339CA6BFF}"/>
              </a:ext>
            </a:extLst>
          </p:cNvPr>
          <p:cNvCxnSpPr>
            <a:cxnSpLocks/>
          </p:cNvCxnSpPr>
          <p:nvPr/>
        </p:nvCxnSpPr>
        <p:spPr>
          <a:xfrm flipV="1">
            <a:off x="10405967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32E4AE-E80A-C248-AF2E-30247D933C79}"/>
              </a:ext>
            </a:extLst>
          </p:cNvPr>
          <p:cNvCxnSpPr>
            <a:cxnSpLocks/>
          </p:cNvCxnSpPr>
          <p:nvPr/>
        </p:nvCxnSpPr>
        <p:spPr>
          <a:xfrm flipV="1">
            <a:off x="8486931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E68D35-CC7B-8A46-AF62-0821204021A1}"/>
              </a:ext>
            </a:extLst>
          </p:cNvPr>
          <p:cNvCxnSpPr>
            <a:cxnSpLocks/>
          </p:cNvCxnSpPr>
          <p:nvPr/>
        </p:nvCxnSpPr>
        <p:spPr>
          <a:xfrm flipV="1">
            <a:off x="7338337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235C35-3866-A945-A4C8-7C3808283F15}"/>
              </a:ext>
            </a:extLst>
          </p:cNvPr>
          <p:cNvCxnSpPr>
            <a:cxnSpLocks/>
          </p:cNvCxnSpPr>
          <p:nvPr/>
        </p:nvCxnSpPr>
        <p:spPr>
          <a:xfrm flipV="1">
            <a:off x="11366500" y="27731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6996951-594A-1841-8025-2C7D05EAE4EA}"/>
              </a:ext>
            </a:extLst>
          </p:cNvPr>
          <p:cNvSpPr/>
          <p:nvPr/>
        </p:nvSpPr>
        <p:spPr>
          <a:xfrm>
            <a:off x="2865113" y="4182880"/>
            <a:ext cx="812800" cy="81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08CC0-6717-3B4D-880B-B84DC9076F8E}"/>
              </a:ext>
            </a:extLst>
          </p:cNvPr>
          <p:cNvSpPr txBox="1"/>
          <p:nvPr/>
        </p:nvSpPr>
        <p:spPr>
          <a:xfrm>
            <a:off x="2865050" y="440461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neither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14A035-25CE-C543-ACF3-67DAD3BD314C}"/>
              </a:ext>
            </a:extLst>
          </p:cNvPr>
          <p:cNvCxnSpPr>
            <a:cxnSpLocks/>
          </p:cNvCxnSpPr>
          <p:nvPr/>
        </p:nvCxnSpPr>
        <p:spPr>
          <a:xfrm flipV="1">
            <a:off x="3272849" y="2760480"/>
            <a:ext cx="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55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1325563"/>
          </a:xfrm>
        </p:spPr>
        <p:txBody>
          <a:bodyPr/>
          <a:lstStyle/>
          <a:p>
            <a:r>
              <a:rPr lang="en-US" dirty="0"/>
              <a:t>Measure abstractedness using parallelism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09C52-B518-1A42-BF22-5666F7BF23BE}"/>
              </a:ext>
            </a:extLst>
          </p:cNvPr>
          <p:cNvSpPr txBox="1"/>
          <p:nvPr/>
        </p:nvSpPr>
        <p:spPr>
          <a:xfrm>
            <a:off x="2106592" y="177092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7230-9E5A-9240-A78C-87640341A966}"/>
              </a:ext>
            </a:extLst>
          </p:cNvPr>
          <p:cNvSpPr txBox="1"/>
          <p:nvPr/>
        </p:nvSpPr>
        <p:spPr>
          <a:xfrm>
            <a:off x="6644831" y="1724517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C9CEC-039E-F145-A9A7-51D994B348D5}"/>
              </a:ext>
            </a:extLst>
          </p:cNvPr>
          <p:cNvSpPr txBox="1"/>
          <p:nvPr/>
        </p:nvSpPr>
        <p:spPr>
          <a:xfrm>
            <a:off x="2106592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LMID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50DDF-BC5A-E045-9677-0F069B00D1D6}"/>
              </a:ext>
            </a:extLst>
          </p:cNvPr>
          <p:cNvSpPr txBox="1"/>
          <p:nvPr/>
        </p:nvSpPr>
        <p:spPr>
          <a:xfrm>
            <a:off x="7467600" y="4539206"/>
            <a:ext cx="142561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RMID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7B3CC3-1765-D64D-9143-A1F80922BF13}"/>
              </a:ext>
            </a:extLst>
          </p:cNvPr>
          <p:cNvSpPr/>
          <p:nvPr/>
        </p:nvSpPr>
        <p:spPr>
          <a:xfrm>
            <a:off x="3541850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  <a:highlight>
                <a:srgbClr val="008000"/>
              </a:highligh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0866E3-9B31-B844-B037-D582CCA57621}"/>
              </a:ext>
            </a:extLst>
          </p:cNvPr>
          <p:cNvSpPr/>
          <p:nvPr/>
        </p:nvSpPr>
        <p:spPr>
          <a:xfrm>
            <a:off x="7247681" y="4319287"/>
            <a:ext cx="219919" cy="21991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85B2C8-822F-654B-B1E1-4DA087021E42}"/>
              </a:ext>
            </a:extLst>
          </p:cNvPr>
          <p:cNvSpPr/>
          <p:nvPr/>
        </p:nvSpPr>
        <p:spPr>
          <a:xfrm>
            <a:off x="6703668" y="2694256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856380-052B-D94A-BEE7-EB2929DFF968}"/>
              </a:ext>
            </a:extLst>
          </p:cNvPr>
          <p:cNvSpPr/>
          <p:nvPr/>
        </p:nvSpPr>
        <p:spPr>
          <a:xfrm>
            <a:off x="2916817" y="2708972"/>
            <a:ext cx="219919" cy="219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10651E-698E-3D41-AEEA-236FFD76C285}"/>
              </a:ext>
            </a:extLst>
          </p:cNvPr>
          <p:cNvCxnSpPr>
            <a:cxnSpLocks/>
          </p:cNvCxnSpPr>
          <p:nvPr/>
        </p:nvCxnSpPr>
        <p:spPr>
          <a:xfrm flipV="1">
            <a:off x="2129738" y="3110449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8B5ED-7402-694F-A530-70BAE7B6C99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020992" y="2928891"/>
            <a:ext cx="630818" cy="139039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E2A5F-7935-4146-A3D9-52FCC1503A4A}"/>
              </a:ext>
            </a:extLst>
          </p:cNvPr>
          <p:cNvCxnSpPr>
            <a:cxnSpLocks/>
          </p:cNvCxnSpPr>
          <p:nvPr/>
        </p:nvCxnSpPr>
        <p:spPr>
          <a:xfrm flipH="1" flipV="1">
            <a:off x="6829063" y="2928891"/>
            <a:ext cx="528578" cy="134288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F29BE6-C42B-814A-8418-4120A96EEA6C}"/>
              </a:ext>
            </a:extLst>
          </p:cNvPr>
          <p:cNvCxnSpPr>
            <a:cxnSpLocks/>
          </p:cNvCxnSpPr>
          <p:nvPr/>
        </p:nvCxnSpPr>
        <p:spPr>
          <a:xfrm flipV="1">
            <a:off x="6182807" y="2902352"/>
            <a:ext cx="2824223" cy="1053296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656EB1B-8949-2143-84FB-6EC7BC215CE7}"/>
              </a:ext>
            </a:extLst>
          </p:cNvPr>
          <p:cNvSpPr txBox="1"/>
          <p:nvPr/>
        </p:nvSpPr>
        <p:spPr>
          <a:xfrm>
            <a:off x="28934" y="5497789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Objective: Compute the angle between </a:t>
            </a:r>
            <a:r>
              <a:rPr lang="en-US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, where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DA549B-051F-1644-A186-BA2015537F23}"/>
              </a:ext>
            </a:extLst>
          </p:cNvPr>
          <p:cNvSpPr/>
          <p:nvPr/>
        </p:nvSpPr>
        <p:spPr>
          <a:xfrm>
            <a:off x="3533996" y="368751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D644E-2E5B-3340-8579-FE9854C1E3F2}"/>
              </a:ext>
            </a:extLst>
          </p:cNvPr>
          <p:cNvSpPr/>
          <p:nvPr/>
        </p:nvSpPr>
        <p:spPr>
          <a:xfrm>
            <a:off x="7297697" y="356842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239639-0771-0C42-98D9-15051F97CC03}"/>
              </a:ext>
            </a:extLst>
          </p:cNvPr>
          <p:cNvSpPr/>
          <p:nvPr/>
        </p:nvSpPr>
        <p:spPr>
          <a:xfrm>
            <a:off x="3871729" y="4271775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EE42A-C4B3-B647-9BBE-332242A62B90}"/>
              </a:ext>
            </a:extLst>
          </p:cNvPr>
          <p:cNvSpPr/>
          <p:nvPr/>
        </p:nvSpPr>
        <p:spPr>
          <a:xfrm>
            <a:off x="6859599" y="430964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F27B5-4B53-CB4E-9F46-BC34127771B4}"/>
              </a:ext>
            </a:extLst>
          </p:cNvPr>
          <p:cNvSpPr/>
          <p:nvPr/>
        </p:nvSpPr>
        <p:spPr>
          <a:xfrm>
            <a:off x="3164971" y="266513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73AA70-3AD3-104E-AB13-1695DD1D818B}"/>
              </a:ext>
            </a:extLst>
          </p:cNvPr>
          <p:cNvSpPr/>
          <p:nvPr/>
        </p:nvSpPr>
        <p:spPr>
          <a:xfrm>
            <a:off x="6246965" y="263426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D05041-05BA-9142-A270-28ADA7552767}"/>
              </a:ext>
            </a:extLst>
          </p:cNvPr>
          <p:cNvSpPr txBox="1"/>
          <p:nvPr/>
        </p:nvSpPr>
        <p:spPr>
          <a:xfrm>
            <a:off x="1240419" y="5930376"/>
            <a:ext cx="13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53040D-6A4F-0844-A84D-E16C33613977}"/>
              </a:ext>
            </a:extLst>
          </p:cNvPr>
          <p:cNvSpPr txBox="1"/>
          <p:nvPr/>
        </p:nvSpPr>
        <p:spPr>
          <a:xfrm>
            <a:off x="1240419" y="634884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3315F50F-E6FE-B042-A977-BCE1C8012CF3}"/>
              </a:ext>
            </a:extLst>
          </p:cNvPr>
          <p:cNvSpPr/>
          <p:nvPr/>
        </p:nvSpPr>
        <p:spPr>
          <a:xfrm>
            <a:off x="2916817" y="6202318"/>
            <a:ext cx="2182736" cy="233799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982548-901D-3049-808D-0D7ED50E1AD4}"/>
              </a:ext>
            </a:extLst>
          </p:cNvPr>
          <p:cNvSpPr/>
          <p:nvPr/>
        </p:nvSpPr>
        <p:spPr>
          <a:xfrm>
            <a:off x="5487586" y="6134551"/>
            <a:ext cx="5143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 = mean {||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 • ||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||}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every possible BOTH v. EITHER combination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A50B-912A-E541-ACE4-E8622627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15763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 in human behavior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139E1-D5C8-8F4C-A528-E3A4ABD0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758950"/>
            <a:ext cx="51943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0C4A38-D12D-CD4D-9D5F-263C07AB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2" y="1600200"/>
            <a:ext cx="53213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23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598A-C033-094F-AAD3-74840EE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771453" cy="1325563"/>
          </a:xfrm>
        </p:spPr>
        <p:txBody>
          <a:bodyPr/>
          <a:lstStyle/>
          <a:p>
            <a:r>
              <a:rPr lang="en-US" dirty="0"/>
              <a:t>Measure abstractedness using parallelism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BCDB6-755A-2742-A14B-3876048E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0" y="1451610"/>
            <a:ext cx="71501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83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Logic specific cosine angles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08489E-6981-DE4E-A175-6D5706C0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2F90B-46DD-AD46-9AD7-8DF30606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1" y="1154546"/>
            <a:ext cx="10621818" cy="45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13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Sensory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4C47ED6-49E6-794E-B4CE-017C3F4EF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4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2405-0B70-C047-A215-F432B3B0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Motor specific cosine angles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21633AC-E819-6144-A52C-E90D85A62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1825625"/>
            <a:ext cx="10160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35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294E23-2547-1347-9935-EDFE9095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set of figures from previous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ABB5C-BC26-8A46-9790-FC42D3ED9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24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38F5-8F7F-7A4F-ADFD-EC2626D2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ANNs from neural data to perform a compositional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3130F-E0C9-EE44-8D9D-A34EBE93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23" y="1885140"/>
            <a:ext cx="10172954" cy="36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36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F5CA-21B9-C647-AECE-93ED5699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psychological theory and ANNs to inspire models of cognitive computations from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AEA404-A0FE-A048-B636-AE9452664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99"/>
          <a:stretch/>
        </p:blipFill>
        <p:spPr bwMode="auto">
          <a:xfrm>
            <a:off x="1058169" y="1661075"/>
            <a:ext cx="10075661" cy="460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257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26AF-5E4E-BB47-8C47-424F9C7C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ENNs (empirical NNs) from data to characterize cognitive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7886D-69E7-2343-87E6-336A74DE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75" y="1516103"/>
            <a:ext cx="9542907" cy="50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8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3"/>
          <a:stretch/>
        </p:blipFill>
        <p:spPr bwMode="auto">
          <a:xfrm>
            <a:off x="101693" y="1343818"/>
            <a:ext cx="12090307" cy="52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D70762-C1D4-F34C-8632-46999F8C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Task – Concrete Permuted Rule Operations (C-PRO)</a:t>
            </a:r>
          </a:p>
        </p:txBody>
      </p:sp>
    </p:spTree>
    <p:extLst>
      <p:ext uri="{BB962C8B-B14F-4D97-AF65-F5344CB8AC3E}">
        <p14:creationId xmlns:p14="http://schemas.microsoft.com/office/powerpoint/2010/main" val="1568103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5D6F02-1F34-324F-9B0F-4A61717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1"/>
          <a:stretch/>
        </p:blipFill>
        <p:spPr bwMode="auto">
          <a:xfrm>
            <a:off x="1967079" y="1866913"/>
            <a:ext cx="8257842" cy="47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0DC369-4E80-884D-A36E-35171B14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Identifying representational changes in ANNs to match to brain data</a:t>
            </a:r>
          </a:p>
        </p:txBody>
      </p:sp>
    </p:spTree>
    <p:extLst>
      <p:ext uri="{BB962C8B-B14F-4D97-AF65-F5344CB8AC3E}">
        <p14:creationId xmlns:p14="http://schemas.microsoft.com/office/powerpoint/2010/main" val="177427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1 -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 the model on 4 practiced tasks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 model performance on novel tasks, varied by task similarity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Does the ANN exhibit similar compositional behaviors to humans?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Sensory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30757-7076-F240-8242-F40ACE55F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7"/>
          <a:stretch/>
        </p:blipFill>
        <p:spPr>
          <a:xfrm>
            <a:off x="1406462" y="1340014"/>
            <a:ext cx="9542907" cy="55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83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Rule-representing and motor regions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5698D-97E5-224A-B15F-629DDB77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2" y="1937923"/>
            <a:ext cx="11677076" cy="44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03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F131-8E90-D54E-A1DF-D00A0F5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Identifying task-relevant brain areas: hidden/conjunctive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63D8C-409E-7145-840B-8EB1DC2E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20" y="1517175"/>
            <a:ext cx="8773160" cy="53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12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77142-EDBC-DD47-8C80-413C5E6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20" y="1172210"/>
            <a:ext cx="8773160" cy="55740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Simulating neural network computations using fMRI brain data</a:t>
            </a:r>
          </a:p>
        </p:txBody>
      </p:sp>
    </p:spTree>
    <p:extLst>
      <p:ext uri="{BB962C8B-B14F-4D97-AF65-F5344CB8AC3E}">
        <p14:creationId xmlns:p14="http://schemas.microsoft.com/office/powerpoint/2010/main" val="1171486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25389EE-3CE5-1949-8A3B-95F4CC25F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6"/>
          <a:stretch/>
        </p:blipFill>
        <p:spPr bwMode="auto">
          <a:xfrm>
            <a:off x="2435860" y="1508761"/>
            <a:ext cx="7320280" cy="50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334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B0F7AC-2CF5-9946-BA68-3072D5F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120997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Systematic alteration of ENN model architecture verifies validity of “full S-R model” 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481068-5274-484A-99B8-806C42A26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4"/>
          <a:stretch/>
        </p:blipFill>
        <p:spPr bwMode="auto">
          <a:xfrm>
            <a:off x="201308" y="1700485"/>
            <a:ext cx="11789384" cy="39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2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754B-4CCD-BB49-A242-97976D2C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E125F-AEFC-B74B-949E-FF52760E22A2}"/>
              </a:ext>
            </a:extLst>
          </p:cNvPr>
          <p:cNvSpPr txBox="1"/>
          <p:nvPr/>
        </p:nvSpPr>
        <p:spPr>
          <a:xfrm>
            <a:off x="8097231" y="284400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2CF035D-58F3-6840-9F90-0D1047BC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97" y="917337"/>
            <a:ext cx="3649006" cy="5667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27011C-324B-5441-82D2-9118A5193448}"/>
              </a:ext>
            </a:extLst>
          </p:cNvPr>
          <p:cNvSpPr txBox="1"/>
          <p:nvPr/>
        </p:nvSpPr>
        <p:spPr>
          <a:xfrm>
            <a:off x="8097231" y="395114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units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CD642-E32B-4B4D-A57B-402713220F1C}"/>
              </a:ext>
            </a:extLst>
          </p:cNvPr>
          <p:cNvSpPr txBox="1"/>
          <p:nvPr/>
        </p:nvSpPr>
        <p:spPr>
          <a:xfrm>
            <a:off x="8097231" y="5058288"/>
            <a:ext cx="348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 (context) + 16 (sensory)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9C8B0-6F4D-0440-9A44-9309561D570D}"/>
              </a:ext>
            </a:extLst>
          </p:cNvPr>
          <p:cNvSpPr txBox="1"/>
          <p:nvPr/>
        </p:nvSpPr>
        <p:spPr>
          <a:xfrm>
            <a:off x="8097231" y="163088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units</a:t>
            </a:r>
          </a:p>
        </p:txBody>
      </p:sp>
    </p:spTree>
    <p:extLst>
      <p:ext uri="{BB962C8B-B14F-4D97-AF65-F5344CB8AC3E}">
        <p14:creationId xmlns:p14="http://schemas.microsoft.com/office/powerpoint/2010/main" val="390092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Train model on 4 tasks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860DE-A35D-354A-A430-25E430C11EF7}"/>
              </a:ext>
            </a:extLst>
          </p:cNvPr>
          <p:cNvSpPr/>
          <p:nvPr/>
        </p:nvSpPr>
        <p:spPr>
          <a:xfrm>
            <a:off x="0" y="6211669"/>
            <a:ext cx="6693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is close to chance levels on unseen ‘novel’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 training stops when network achieves 80% accuracy)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19BC2-5753-5644-8D7E-7A859386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895350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3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AA8-BE64-444C-A4B8-B1AEF481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2 -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432F-0A54-644C-A106-85F27E420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a model to perform the CPRO task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 the model on simplified tasks (e.g. task components) + 4 practiced tasks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simplified tasks: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Sensorimotor task: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LEFT MIDDLE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VERTICAL press RIGHT INDEX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Logical-sensory tasks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BOTH RED -&gt; TRUE/FALSE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NEITHER VERTICAL -&gt; TRUE/FALSE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Intuition: pretraining on simple tasks forces network to have compositional structure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68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1423-13B9-FF48-9DFA-1B788DF6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Evidence for compositionality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Accuracy significantly improves on novel tasks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(Practice training stops when network achieves 80% accuracy)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B600C-DBB9-3C4B-903E-EC06C7FD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626734"/>
            <a:ext cx="5969000" cy="506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7E128-BB29-9A48-B947-B916D78A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26734"/>
            <a:ext cx="5969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35614</TotalTime>
  <Words>1388</Words>
  <Application>Microsoft Macintosh PowerPoint</Application>
  <PresentationFormat>Widescreen</PresentationFormat>
  <Paragraphs>286</Paragraphs>
  <Slides>55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Convergence of compositional task structure in humans and artificial neural networks</vt:lpstr>
      <vt:lpstr>Central question</vt:lpstr>
      <vt:lpstr>Task – Concrete Permuted Rule Operations (C-PRO)</vt:lpstr>
      <vt:lpstr>Evidence for compositionality in human behavior</vt:lpstr>
      <vt:lpstr>Analysis 1 - ANN</vt:lpstr>
      <vt:lpstr>Model architecture</vt:lpstr>
      <vt:lpstr>Train model on 4 tasks</vt:lpstr>
      <vt:lpstr>Analysis 2 - ANN</vt:lpstr>
      <vt:lpstr>Evidence for compositionality Accuracy significantly improves on novel tasks (Practice training stops when network achieves 80% accuracy)</vt:lpstr>
      <vt:lpstr>Analysis 2 - ANN</vt:lpstr>
      <vt:lpstr>Do pretrained, compositional ANNs have more efficient (lower dimensional) representations?</vt:lpstr>
      <vt:lpstr>Do pretrained, compositional ANNs have more efficient (lower dimensional) representations?</vt:lpstr>
      <vt:lpstr>PowerPoint Presentation</vt:lpstr>
      <vt:lpstr>Do pretrained, compositional ANNs have higher dimensional behavioral representations (also have higher decoding accuracies)</vt:lpstr>
      <vt:lpstr>Hypothesis / Prediction from model?</vt:lpstr>
      <vt:lpstr>ANN experiment 2</vt:lpstr>
      <vt:lpstr>PowerPoint Presentation</vt:lpstr>
      <vt:lpstr>PowerPoint Presentation</vt:lpstr>
      <vt:lpstr>PowerPoint Presentation</vt:lpstr>
      <vt:lpstr>PowerPoint Presentation</vt:lpstr>
      <vt:lpstr>Human behavioral data</vt:lpstr>
      <vt:lpstr>ANN equivalent of by-rule analysis – Adam x pretraining</vt:lpstr>
      <vt:lpstr>ANN equivalent of by-rule analysis – SGD x pretraining</vt:lpstr>
      <vt:lpstr>ANN equivalent of by-rule analysis – Adam x no pretraining</vt:lpstr>
      <vt:lpstr>ANN equivalent of by-rule analysis – SGD x no pretraining</vt:lpstr>
      <vt:lpstr>How are the task rule inputs modeled?</vt:lpstr>
      <vt:lpstr>How are simple/primitive tasks modeled? Logical-sensory primitive task</vt:lpstr>
      <vt:lpstr>How are simple/primitive tasks modeled? Sensorimotor primitive task</vt:lpstr>
      <vt:lpstr>Why are ANNs biased towards affirmative (BOTH &amp; EITHER) rules, rather than negative rules?</vt:lpstr>
      <vt:lpstr>Converting affirmative conditionals to negative conditionals in the sensorimotor primitive task</vt:lpstr>
      <vt:lpstr>Comparison of networks using pretrained networks on negative sensorimotor tasks</vt:lpstr>
      <vt:lpstr>Evaluating task performance by specific rules</vt:lpstr>
      <vt:lpstr>Evaluating task performance by specific rules (using Adam)</vt:lpstr>
      <vt:lpstr>What if we pretrained the networks on both affirmative and negative versions of the sensorimotor primitive task?</vt:lpstr>
      <vt:lpstr>Training on both affirmative + negative sensorimotor primitive tasks yields nearly perfect performance after training on just 4/64 tasks</vt:lpstr>
      <vt:lpstr>What about zero-shot learning on the full C-PRO task? </vt:lpstr>
      <vt:lpstr>Highly accurate zero-shot learning when training on both affirmative &amp; negative sensorimotor primitive tasks</vt:lpstr>
      <vt:lpstr>Same results if ‘not both’ and ’neither’ are encoded separately</vt:lpstr>
      <vt:lpstr>Measure abstractedness using parallelism score</vt:lpstr>
      <vt:lpstr>Measure abstractedness using parallelism score</vt:lpstr>
      <vt:lpstr>Logic specific cosine angles</vt:lpstr>
      <vt:lpstr>Sensory specific cosine angles</vt:lpstr>
      <vt:lpstr>Motor specific cosine angles</vt:lpstr>
      <vt:lpstr>Different set of figures from previous project</vt:lpstr>
      <vt:lpstr>Constructing ANNs from neural data to perform a compositional task</vt:lpstr>
      <vt:lpstr>Using psychological theory and ANNs to inspire models of cognitive computations from data</vt:lpstr>
      <vt:lpstr>Constructing ENNs (empirical NNs) from data to characterize cognitive computations</vt:lpstr>
      <vt:lpstr>Task – Concrete Permuted Rule Operations (C-PRO)</vt:lpstr>
      <vt:lpstr>Identifying representational changes in ANNs to match to brain data</vt:lpstr>
      <vt:lpstr>Identifying task-relevant brain areas: Sensory regions</vt:lpstr>
      <vt:lpstr>Identifying task-relevant brain areas: Rule-representing and motor regions</vt:lpstr>
      <vt:lpstr>Identifying task-relevant brain areas: hidden/conjunctive regions</vt:lpstr>
      <vt:lpstr>Simulating neural network computations using fMRI brain data</vt:lpstr>
      <vt:lpstr>Systematic alteration of ENN model architecture verifies validity of “full S-R model” results</vt:lpstr>
      <vt:lpstr>Systematic alteration of ENN model architecture verifies validity of “full S-R model”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Convergence of compositional task structure in humans and artificial neural networks</dc:title>
  <dc:creator>Takuya Ito</dc:creator>
  <cp:lastModifiedBy>Takuya Ito</cp:lastModifiedBy>
  <cp:revision>43</cp:revision>
  <dcterms:created xsi:type="dcterms:W3CDTF">2020-09-24T22:25:23Z</dcterms:created>
  <dcterms:modified xsi:type="dcterms:W3CDTF">2020-10-19T16:00:06Z</dcterms:modified>
</cp:coreProperties>
</file>